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8" r:id="rId3"/>
    <p:sldId id="263" r:id="rId4"/>
    <p:sldId id="264" r:id="rId5"/>
    <p:sldId id="265" r:id="rId6"/>
    <p:sldId id="313" r:id="rId7"/>
    <p:sldId id="266" r:id="rId8"/>
    <p:sldId id="267" r:id="rId9"/>
    <p:sldId id="269" r:id="rId10"/>
    <p:sldId id="268" r:id="rId11"/>
    <p:sldId id="273" r:id="rId12"/>
    <p:sldId id="274" r:id="rId13"/>
    <p:sldId id="315" r:id="rId14"/>
    <p:sldId id="270" r:id="rId15"/>
    <p:sldId id="271" r:id="rId16"/>
    <p:sldId id="272" r:id="rId17"/>
    <p:sldId id="275" r:id="rId18"/>
    <p:sldId id="282" r:id="rId19"/>
    <p:sldId id="280" r:id="rId20"/>
    <p:sldId id="279" r:id="rId21"/>
    <p:sldId id="281" r:id="rId22"/>
    <p:sldId id="283" r:id="rId23"/>
    <p:sldId id="284" r:id="rId24"/>
    <p:sldId id="287" r:id="rId25"/>
    <p:sldId id="286" r:id="rId26"/>
    <p:sldId id="288" r:id="rId27"/>
    <p:sldId id="290" r:id="rId28"/>
    <p:sldId id="295" r:id="rId29"/>
    <p:sldId id="296" r:id="rId30"/>
    <p:sldId id="316" r:id="rId31"/>
    <p:sldId id="302" r:id="rId32"/>
    <p:sldId id="297" r:id="rId33"/>
    <p:sldId id="298" r:id="rId34"/>
    <p:sldId id="285" r:id="rId35"/>
    <p:sldId id="299" r:id="rId36"/>
    <p:sldId id="300" r:id="rId37"/>
    <p:sldId id="301" r:id="rId38"/>
    <p:sldId id="303" r:id="rId39"/>
    <p:sldId id="304" r:id="rId40"/>
    <p:sldId id="307" r:id="rId41"/>
    <p:sldId id="306" r:id="rId42"/>
    <p:sldId id="289" r:id="rId43"/>
    <p:sldId id="308" r:id="rId44"/>
    <p:sldId id="312" r:id="rId45"/>
    <p:sldId id="309" r:id="rId46"/>
    <p:sldId id="310" r:id="rId47"/>
    <p:sldId id="311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104" d="100"/>
          <a:sy n="104" d="100"/>
        </p:scale>
        <p:origin x="-17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319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19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201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500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957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282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501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36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738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985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20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854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917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61456"/>
            <a:ext cx="4320480" cy="489654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Очерк жизни </a:t>
            </a:r>
            <a:b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 творчества</a:t>
            </a:r>
            <a:b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Михаила Евграфовича</a:t>
            </a:r>
            <a: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Салтыкова-Щедрина</a:t>
            </a:r>
            <a: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(1826-1889)</a:t>
            </a:r>
            <a:br>
              <a:rPr lang="ru-RU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ru-RU" b="1" dirty="0">
              <a:ln w="11430">
                <a:solidFill>
                  <a:schemeClr val="accent6">
                    <a:lumMod val="7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3850986" cy="4713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ГОСУДАРСТВЕННЫЙ АГРАРНЫЙ УНИВЕРСИТЕТ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В. Я. Горина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457890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83671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2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4104580" cy="864395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Дворянский институт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Москве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788024" y="1268760"/>
            <a:ext cx="4029397" cy="791369"/>
          </a:xfrm>
        </p:spPr>
        <p:txBody>
          <a:bodyPr>
            <a:normAutofit fontScale="92500" lnSpcReduction="20000"/>
          </a:bodyPr>
          <a:lstStyle/>
          <a:p>
            <a:pPr algn="ctr" eaLnBrk="1" hangingPunct="1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Царскосельский </a:t>
            </a:r>
          </a:p>
          <a:p>
            <a:pPr algn="ctr" eaLnBrk="1" hangingPunct="1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</a:t>
            </a:r>
          </a:p>
          <a:p>
            <a:pPr eaLnBrk="1" hangingPunct="1"/>
            <a:endParaRPr lang="ru-RU" sz="2400" dirty="0" smtClean="0">
              <a:solidFill>
                <a:srgbClr val="FFFFFF"/>
              </a:solidFill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sz="quarter" idx="2"/>
          </p:nvPr>
        </p:nvSpPr>
        <p:spPr>
          <a:xfrm>
            <a:off x="301625" y="2471738"/>
            <a:ext cx="4041775" cy="381793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2" name="Содержимое 3"/>
          <p:cNvSpPr>
            <a:spLocks noGrp="1"/>
          </p:cNvSpPr>
          <p:nvPr>
            <p:ph sz="quarter" idx="4"/>
          </p:nvPr>
        </p:nvSpPr>
        <p:spPr>
          <a:xfrm>
            <a:off x="4800600" y="2471738"/>
            <a:ext cx="4038600" cy="382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" y="216997"/>
            <a:ext cx="9140698" cy="40687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endParaRPr lang="ru-RU" sz="48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5" name="Picture 1" descr="&quot;Московский дворянский институт. С акварели К. Афанасьева.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43" y="2060847"/>
            <a:ext cx="4125034" cy="4603713"/>
          </a:xfrm>
          <a:prstGeom prst="round2DiagRect">
            <a:avLst>
              <a:gd name="adj1" fmla="val 16667"/>
              <a:gd name="adj2" fmla="val 29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86" name="Picture 2" descr="&quot;Царскосельский лицей. Вход. С акварели неизвестного художника. 40-е годы XIX века.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060848"/>
            <a:ext cx="4104456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79513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320480" cy="18002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Ч-33 Руденская С.Д.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Р83 Царскосельский – Александровский лицей. 1811-1917 / С.Д. Руденская . – СПб. : Лениздат, 1999. – 511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276872"/>
            <a:ext cx="4320480" cy="4176464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обобщена и отражена вся более чем 100-летняя история Царскосельского – Александровского лицея, а также Царскосельского благородного пансионата. Читатель познакомится с биографиями лицеистов и их наставников. Среди героев книги – замечательные деятели русской истории, литературы, науки и искусства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5" name="Picture 3" descr="D:\Мои документы\Труфанова\труфанова\1 - 002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822" t="5795" r="7194" b="22562"/>
          <a:stretch>
            <a:fillRect/>
          </a:stretch>
        </p:blipFill>
        <p:spPr bwMode="auto">
          <a:xfrm>
            <a:off x="5724128" y="260648"/>
            <a:ext cx="3240360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Мои документы\Труфанова\труфанова\1 - 0030.tif"/>
          <p:cNvPicPr>
            <a:picLocks noChangeAspect="1" noChangeArrowheads="1"/>
          </p:cNvPicPr>
          <p:nvPr/>
        </p:nvPicPr>
        <p:blipFill>
          <a:blip r:embed="rId3" cstate="print"/>
          <a:srcRect l="27174" t="5334" r="31522" b="14376"/>
          <a:stretch>
            <a:fillRect/>
          </a:stretch>
        </p:blipFill>
        <p:spPr bwMode="auto">
          <a:xfrm>
            <a:off x="4932040" y="3068960"/>
            <a:ext cx="2736304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90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50526" cy="792088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Сатирическая классика</a:t>
            </a:r>
            <a:r>
              <a:rPr lang="ru-RU" sz="4400" b="1" i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912768" cy="4617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42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392488" cy="172819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Ш4Р1 Салтыков-Щедрин М.Е.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С16 Сочинения: в 10 т. Т.2. Попандуры и помпадурши / М.Е. Салтыков-Щедрин. – М.  : Правда, 1988. – 544 с.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76872"/>
            <a:ext cx="4536504" cy="4104456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романе Салтыкова-Щедрина «Помпадуры и помпадурши» проводится исследование современности с точки зрения системы власти. Автор делает своеобразное исследование сущности помпадурства, показывает его восприятие людям. Выходцы в основном из обеспеченных семейств, помпадуры посещают лучшие рестораны Дюссо и Барреля.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Мои документы\Труфанова\труфанова\1 - 001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903" t="6233" r="7245" b="3602"/>
          <a:stretch>
            <a:fillRect/>
          </a:stretch>
        </p:blipFill>
        <p:spPr bwMode="auto">
          <a:xfrm>
            <a:off x="6012160" y="692696"/>
            <a:ext cx="2736414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D:\Мои документы\Труфанова\труфанова\1 - 0020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5129" t="13093" r="15979" b="30722"/>
          <a:stretch>
            <a:fillRect/>
          </a:stretch>
        </p:blipFill>
        <p:spPr bwMode="auto">
          <a:xfrm>
            <a:off x="5220072" y="2492896"/>
            <a:ext cx="2376264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831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4968552" cy="165618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Салтыков-Щедрин М.Е.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С16 Сочинения: в 10 т. Т.5. Благонамеренные речи / М.Е. Салтыков-Щедрин. – М. : Правда, 1988. – 548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276872"/>
            <a:ext cx="4896544" cy="424847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«Благонамеренные речи» М.Е. Салтыкова-Щедрина  - это художественное исследование «основ» современного ему общества. «Я обратился к семье, к собственности, к государству и дал понять, что в наличности ничего этого уже нет, что, стало быть, принципы, во имя которых стесняется свобода, уже не суть принципы, даже для тех, которые ими пользуются.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ои документы\Труфанова\труфанова\1 - 001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903" t="6233" r="7245" b="3602"/>
          <a:stretch>
            <a:fillRect/>
          </a:stretch>
        </p:blipFill>
        <p:spPr bwMode="auto">
          <a:xfrm>
            <a:off x="5940152" y="764704"/>
            <a:ext cx="2685745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D:\Мои документы\Труфанова\труфанова\1 - 0017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6097" t="14809" r="14097" b="15735"/>
          <a:stretch>
            <a:fillRect/>
          </a:stretch>
        </p:blipFill>
        <p:spPr bwMode="auto">
          <a:xfrm>
            <a:off x="5292080" y="2708920"/>
            <a:ext cx="2448272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2782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752528" cy="172819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Салтыков-Щедрин М.Е.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С16 Сочинения: в 10 т. Т.8. Современная Идиллия / М.Е. Салтыков-Щедрин. – М. : Правда, 1988. – 576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060848"/>
            <a:ext cx="4752528" cy="396044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Сатирический роман «Современная идиллия» – одна из вершин художественного творчества Салтыкова. Здесь представлены едва ли не все выработанные писателем эзоповские приёмы: хронологические смещения, как бы относящие действие к временам минувшим; разоблачение отечественных безобразий под видом рассказа Зулусии и Египте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2" descr="D:\Мои документы\Труфанова\труфанова\1 - 001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903" t="6233" r="7245" b="3602"/>
          <a:stretch>
            <a:fillRect/>
          </a:stretch>
        </p:blipFill>
        <p:spPr bwMode="auto">
          <a:xfrm>
            <a:off x="5868144" y="764704"/>
            <a:ext cx="2808422" cy="4549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Мои документы\Труфанова\труфанова\1 - 0018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8080" t="25279" r="17677" b="25278"/>
          <a:stretch>
            <a:fillRect/>
          </a:stretch>
        </p:blipFill>
        <p:spPr bwMode="auto">
          <a:xfrm>
            <a:off x="5364088" y="2420888"/>
            <a:ext cx="2520280" cy="3888432"/>
          </a:xfrm>
          <a:prstGeom prst="round2DiagRect">
            <a:avLst>
              <a:gd name="adj1" fmla="val 16667"/>
              <a:gd name="adj2" fmla="val 494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2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4680520" cy="165618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Салтыков-Щедрин М.Е.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С16 Сочинения: в 10 т. Т.10. Пошехонская старина / М.Е. Салтыков-Щедрин. – М.  Правда, 1988. – 576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4536504" cy="417646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«Пошехонская старина» – посвящено не злободневной современности, а прошлому -  жизни помещичьей семье в усадьбе при крепостном праве. Произведение во многом восходит к воспоминаниям автора о праве.  «Пошехонская старина»  - многоплановое произведение.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Мои документы\Труфанова\труфанова\1 - 001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22" t="1589" b="56583"/>
          <a:stretch>
            <a:fillRect/>
          </a:stretch>
        </p:blipFill>
        <p:spPr bwMode="auto">
          <a:xfrm rot="16200000" flipH="1" flipV="1">
            <a:off x="5029111" y="1531729"/>
            <a:ext cx="4558386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Мои документы\Труфанова\труфанова\1 - 0019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7217" t="10632" r="13435" b="7854"/>
          <a:stretch>
            <a:fillRect/>
          </a:stretch>
        </p:blipFill>
        <p:spPr bwMode="auto">
          <a:xfrm>
            <a:off x="5292080" y="2276872"/>
            <a:ext cx="2605380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89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4608512" cy="172819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Салтыков-Щедрин М.Е.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С16 Сочинения в 20 т. Т. 14. За рубежом. Письма к тётеньке / М.Е. Салтыков-щедрин. –М. : «Худож. лит.», 1972. – 704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492896"/>
            <a:ext cx="4608512" cy="374441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«За рубежом» – рассмотрена политическая жизнь Западной Европы в 1880 году. Вместе с тем эта книга не только о Западе, но и о России. Осмысление зарубежной действительности дало писателю возможность ещё глубже понять социально-политические проблемы своей страны.</a:t>
            </a:r>
          </a:p>
        </p:txBody>
      </p:sp>
      <p:pic>
        <p:nvPicPr>
          <p:cNvPr id="5122" name="Picture 2" descr="D:\Мои документы\Труфанова\труфанова\1 - 002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86" t="4049" r="3658" b="50431"/>
          <a:stretch>
            <a:fillRect/>
          </a:stretch>
        </p:blipFill>
        <p:spPr bwMode="auto">
          <a:xfrm rot="5400000">
            <a:off x="5112060" y="1376772"/>
            <a:ext cx="446449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Мои документы\Труфанова\труфанова\1 - 0022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30000"/>
          </a:blip>
          <a:srcRect l="54060" t="9186" r="9333" b="11969"/>
          <a:stretch>
            <a:fillRect/>
          </a:stretch>
        </p:blipFill>
        <p:spPr bwMode="auto">
          <a:xfrm>
            <a:off x="5436096" y="2204864"/>
            <a:ext cx="2664296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992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8820150" cy="815107"/>
          </a:xfrm>
        </p:spPr>
        <p:txBody>
          <a:bodyPr>
            <a:noAutofit/>
          </a:bodyPr>
          <a:lstStyle/>
          <a:p>
            <a:pPr algn="ctr"/>
            <a:r>
              <a:rPr lang="ru-RU" altLang="ru-RU" sz="4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Вятский плен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95537" y="1143000"/>
            <a:ext cx="8496944" cy="5310336"/>
          </a:xfrm>
        </p:spPr>
        <p:txBody>
          <a:bodyPr>
            <a:normAutofit fontScale="92500" lnSpcReduction="20000"/>
          </a:bodyPr>
          <a:lstStyle/>
          <a:p>
            <a:pPr marL="0" indent="361950" eaLnBrk="1" hangingPunct="1"/>
            <a:endParaRPr lang="ru-RU" alt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361950" algn="just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</a:t>
            </a:r>
            <a:r>
              <a:rPr lang="ru-RU" altLang="ru-RU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Вятка имела на меня и благодетельное влияние: она меня сблизила с действительной жизнью и много материалов для «Губернских очерков</a:t>
            </a:r>
            <a:r>
              <a:rPr lang="ru-RU" altLang="ru-RU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361950" algn="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М.Е.Салтыков </a:t>
            </a:r>
          </a:p>
          <a:p>
            <a:pPr marL="0" indent="361950" algn="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4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4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воспоминаниям Л. Пантелеева</a:t>
            </a:r>
          </a:p>
          <a:p>
            <a:pPr marL="0" indent="361950" eaLnBrk="1" hangingPunct="1"/>
            <a:endParaRPr lang="ru-RU" altLang="ru-RU" sz="4200" b="1" i="1" dirty="0" smtClean="0"/>
          </a:p>
        </p:txBody>
      </p:sp>
      <p:sp>
        <p:nvSpPr>
          <p:cNvPr id="922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3CB173E-9987-48EE-9D80-BF19C82227F7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18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79388" y="3800475"/>
            <a:ext cx="84248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52352" bIns="38088" anchor="ctr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ru-RU" altLang="ru-RU" b="1" i="1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ru-RU" altLang="ru-RU" b="1" i="1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863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548680"/>
            <a:ext cx="5904656" cy="932656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400" dirty="0" smtClean="0">
                <a:solidFill>
                  <a:schemeClr val="tx1"/>
                </a:solidFill>
                <a:latin typeface="Monotype Corsiva" pitchFamily="66" charset="0"/>
              </a:rPr>
              <a:t>«</a:t>
            </a: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Вятский плен</a:t>
            </a:r>
            <a:r>
              <a:rPr lang="ru-RU" sz="4400" dirty="0" smtClean="0">
                <a:solidFill>
                  <a:schemeClr val="tx1"/>
                </a:solidFill>
                <a:latin typeface="Monotype Corsiva" pitchFamily="66" charset="0"/>
              </a:rPr>
              <a:t>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76672"/>
            <a:ext cx="2915816" cy="6141643"/>
          </a:xfrm>
        </p:spPr>
        <p:txBody>
          <a:bodyPr>
            <a:normAutofit lnSpcReduction="10000"/>
          </a:bodyPr>
          <a:lstStyle/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Повести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«Противоречия», «Запутанное дело</a:t>
            </a:r>
            <a:r>
              <a:rPr lang="ru-RU" sz="2400" b="1" u="sng" dirty="0" smtClean="0">
                <a:solidFill>
                  <a:schemeClr val="tx1"/>
                </a:solidFill>
              </a:rPr>
              <a:t>»</a:t>
            </a:r>
          </a:p>
          <a:p>
            <a:pPr algn="ctr" eaLnBrk="1" hangingPunct="1"/>
            <a:endParaRPr lang="ru-RU" sz="2400" b="1" dirty="0" smtClean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«вредный образ мыслей и пагубное стремление к распространению идей, потрясших всю Западную Европу» </a:t>
            </a:r>
          </a:p>
          <a:p>
            <a:pPr algn="ctr" eaLnBrk="1" hangingPunct="1">
              <a:spcBef>
                <a:spcPct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(Николай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algn="ctr" eaLnBrk="1" hangingPunct="1"/>
            <a:endParaRPr lang="ru-RU" sz="2400" b="1" dirty="0" smtClean="0">
              <a:solidFill>
                <a:schemeClr val="tx1"/>
              </a:solidFill>
            </a:endParaRPr>
          </a:p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в Вятку </a:t>
            </a:r>
          </a:p>
          <a:p>
            <a:pPr algn="ctr" eaLnBrk="1" hangingPunct="1"/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43009" name="Picture 1" descr="&quot;Вятка. Вид центра города на берегу реки Вятка. (Описан в начале «Губернских очерков»). С гравюры.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772816"/>
            <a:ext cx="5760640" cy="4456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20242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4581128"/>
            <a:ext cx="5400600" cy="194421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4000" dirty="0" smtClean="0">
                <a:solidFill>
                  <a:schemeClr val="tx1"/>
                </a:solidFill>
                <a:latin typeface="Monotype Corsiva" pitchFamily="66" charset="0"/>
              </a:rPr>
              <a:t>Я люблю Россию </a:t>
            </a:r>
            <a:br>
              <a:rPr lang="ru-RU" sz="40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Monotype Corsiva" pitchFamily="66" charset="0"/>
              </a:rPr>
              <a:t>до боли сердечной…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60648"/>
            <a:ext cx="3278187" cy="591574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ru-RU" sz="20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критик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 журнала «Современник»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«Отечественные записки» (вместе с Некрасовым)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Писатель-сатирик</a:t>
            </a:r>
          </a:p>
        </p:txBody>
      </p:sp>
      <p:pic>
        <p:nvPicPr>
          <p:cNvPr id="1027" name="Picture 3" descr="&quot;М. Е. Салтыков - Щедрин. Портрет работы И. Н. Крамского.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01073"/>
            <a:ext cx="3745185" cy="4613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45673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80" name="Picture 4" descr="вят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6338"/>
            <a:ext cx="4031754" cy="2293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8581" name="Picture 5" descr="на р вятке Хохряков Николай Николае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5606" y="3716339"/>
            <a:ext cx="3197207" cy="2293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8582" name="Rectangle 6"/>
          <p:cNvSpPr>
            <a:spLocks noChangeArrowheads="1"/>
          </p:cNvSpPr>
          <p:nvPr/>
        </p:nvSpPr>
        <p:spPr bwMode="auto">
          <a:xfrm>
            <a:off x="1547664" y="6237312"/>
            <a:ext cx="66627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Виды вятки. Художник Хохряков Николай Николаевич</a:t>
            </a:r>
          </a:p>
        </p:txBody>
      </p:sp>
      <p:pic>
        <p:nvPicPr>
          <p:cNvPr id="408583" name="Picture 7" descr="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216" y="1350388"/>
            <a:ext cx="3240956" cy="2093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8584" name="Rectangle 8"/>
          <p:cNvSpPr>
            <a:spLocks noChangeArrowheads="1"/>
          </p:cNvSpPr>
          <p:nvPr/>
        </p:nvSpPr>
        <p:spPr bwMode="auto">
          <a:xfrm>
            <a:off x="6372225" y="3141663"/>
            <a:ext cx="27235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А.Витберг. Вид Вятки</a:t>
            </a:r>
          </a:p>
        </p:txBody>
      </p:sp>
      <p:sp>
        <p:nvSpPr>
          <p:cNvPr id="408585" name="Text Box 9"/>
          <p:cNvSpPr txBox="1">
            <a:spLocks noChangeArrowheads="1"/>
          </p:cNvSpPr>
          <p:nvPr/>
        </p:nvSpPr>
        <p:spPr bwMode="auto">
          <a:xfrm>
            <a:off x="1908175" y="404813"/>
            <a:ext cx="5256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Вятка (1848 - 1856)</a:t>
            </a:r>
          </a:p>
        </p:txBody>
      </p:sp>
    </p:spTree>
    <p:extLst>
      <p:ext uri="{BB962C8B-B14F-4D97-AF65-F5344CB8AC3E}">
        <p14:creationId xmlns:p14="http://schemas.microsoft.com/office/powerpoint/2010/main" xmlns="" val="569291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08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8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8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08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8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8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2875" y="428625"/>
            <a:ext cx="4040188" cy="7334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Болтина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4857750" y="285750"/>
            <a:ext cx="4041775" cy="9461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по Литейному проспекту, в котором жил писатель до конца дней.</a:t>
            </a:r>
            <a:endParaRPr 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Содержимое 11"/>
          <p:cNvSpPr>
            <a:spLocks noGrp="1"/>
          </p:cNvSpPr>
          <p:nvPr>
            <p:ph sz="quarter" idx="4"/>
          </p:nvPr>
        </p:nvSpPr>
        <p:spPr>
          <a:xfrm>
            <a:off x="4800600" y="2471738"/>
            <a:ext cx="4038600" cy="382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29" name="Picture 1" descr="&quot;Е. А. Салтыкова, жена писателя. С фотографии. 1864 г.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8175"/>
            <a:ext cx="4227892" cy="5369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0" name="Picture 2" descr="&quot;Дом по Литейному проспекту, № 62 в Петербурге, где жил М. Е. Салтыков-Щедрин с 1876 года до конца дней своих. С фотографии.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327598"/>
            <a:ext cx="4896544" cy="5286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8150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4313" y="142875"/>
            <a:ext cx="4040187" cy="7334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Дочь писателя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929188" y="142875"/>
            <a:ext cx="4041775" cy="73183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 писателя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3" name="Picture 1" descr="&quot;Дочь М. Е. Салтыкова-Щедрина. С фотографии начала 80-х годов.&quot;"/>
          <p:cNvPicPr>
            <a:picLocks noChangeAspect="1" noChangeArrowheads="1"/>
          </p:cNvPicPr>
          <p:nvPr/>
        </p:nvPicPr>
        <p:blipFill>
          <a:blip r:embed="rId2" cstate="print"/>
          <a:srcRect t="1196" r="2216" b="2391"/>
          <a:stretch>
            <a:fillRect/>
          </a:stretch>
        </p:blipFill>
        <p:spPr bwMode="auto">
          <a:xfrm>
            <a:off x="0" y="1052736"/>
            <a:ext cx="4788024" cy="5805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2" descr="&quot;Сын М. Е. Салтыкова-Щедрина. С фотографии начала 80-х годов.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4186238" cy="5572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54684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88"/>
            <a:ext cx="9144000" cy="7651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4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из ссылки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28750"/>
            <a:ext cx="8568952" cy="4786313"/>
          </a:xfrm>
        </p:spPr>
        <p:txBody>
          <a:bodyPr>
            <a:noAutofit/>
          </a:bodyPr>
          <a:lstStyle/>
          <a:p>
            <a:pPr marL="0" indent="361950" algn="just" eaLnBrk="1" hangingPunct="1">
              <a:buFont typeface="Arial" panose="020B0604020202020204" pitchFamily="34" charset="0"/>
              <a:buNone/>
            </a:pPr>
            <a:r>
              <a:rPr lang="ru-RU" alt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 о возвращении из ссылки Салтыков получил только после смерти Николая </a:t>
            </a:r>
            <a:r>
              <a:rPr lang="en-US" alt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начале января 1856 года он вернулся в Петербург, и уже через несколько месяцев прогрессивная Россия узнала имя «нового» писателя – бесстрашного обличителя самодержавно-крепостнического государства</a:t>
            </a:r>
            <a:r>
              <a:rPr lang="ru-RU" altLang="ru-RU" sz="3600" dirty="0" smtClean="0"/>
              <a:t>.  </a:t>
            </a:r>
          </a:p>
        </p:txBody>
      </p:sp>
      <p:sp>
        <p:nvSpPr>
          <p:cNvPr id="1331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1FBAA3E-1E6E-4C0D-A2E4-C2890F456E0A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23</a:t>
            </a:fld>
            <a:endParaRPr lang="ru-RU" altLang="ru-RU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877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4824536" cy="151216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Салтыков-Щедрин М.Е.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С16 Господа Головлевы: роман / М.Е. Салтыков-Щедрин. – М. : Худож. лит., 1989. – 303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204864"/>
            <a:ext cx="4824536" cy="410445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Россия, середина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в. Крепостное право уже на исходе. Однако семья помещиков Головлевых ещё вполне процветает и всё более расширяет границы и без того обширных своих имений. Заслуга в том всецело принадлежит хозяйке  - Арине Петровне Головлевой. Муж её, как смолоду был безалаберным и бездельным, так и остался.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Труфанова\труфанова\1 - 001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50494" t="3644" r="5837" b="503"/>
          <a:stretch>
            <a:fillRect/>
          </a:stretch>
        </p:blipFill>
        <p:spPr bwMode="auto">
          <a:xfrm>
            <a:off x="5580112" y="1268760"/>
            <a:ext cx="3163921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784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176464" cy="165618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Елизаветина И. Русский классик о дне сегодняшнем / И. Елизаветина //Сельская жизнь. – 2015. - №31. – 6-12 авг.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132856"/>
            <a:ext cx="4104456" cy="417646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Несмотря на то, что Салтыков-Щедрин писал почти два века назад, его сюжеты очень похожи на то, что происходит в России сейчас. Герои действительно настолько точно характеризуют современный мир, что кажется, писатель просто заглянул в будущее и написал о нас.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Мои документы\Труфанова\труфанова\1 - 00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167197" cy="3024335"/>
          </a:xfrm>
          <a:prstGeom prst="rect">
            <a:avLst/>
          </a:prstGeom>
          <a:noFill/>
        </p:spPr>
      </p:pic>
      <p:pic>
        <p:nvPicPr>
          <p:cNvPr id="5123" name="Picture 3" descr="D:\Мои документы\Труфанова\труфанова\1 - 0001.tif"/>
          <p:cNvPicPr>
            <a:picLocks noChangeAspect="1" noChangeArrowheads="1"/>
          </p:cNvPicPr>
          <p:nvPr/>
        </p:nvPicPr>
        <p:blipFill>
          <a:blip r:embed="rId4" cstate="print">
            <a:lum bright="3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769" t="9434"/>
          <a:stretch>
            <a:fillRect/>
          </a:stretch>
        </p:blipFill>
        <p:spPr bwMode="auto">
          <a:xfrm>
            <a:off x="4499992" y="2924944"/>
            <a:ext cx="4320480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89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608512" cy="208823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Салтыков-Щедрин М.Е.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С16 История одного города. Невинные рассказы. Сатиры в прозе / М. Е. Салтыков-Щедрин. – М. : Правда, 1989. – 480 с.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492896"/>
            <a:ext cx="4752528" cy="4032448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«История одного города» – это понятный в любом уголке Земли роман о человеке как существе общественном, о человеке во власти, об отношениях власти и народа. Это роман о нашем мироустройстве, о его опорах и его безднах. Сборник дополнен «Невинными рассказами» и «Сатирами в прозе».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Мои документы\Труфанова\труфанова\1 - 002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53530" t="9773" r="7027" b="3257"/>
          <a:stretch>
            <a:fillRect/>
          </a:stretch>
        </p:blipFill>
        <p:spPr bwMode="auto">
          <a:xfrm>
            <a:off x="5292080" y="980728"/>
            <a:ext cx="3312368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941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557567" cy="36004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i="1" dirty="0">
                <a:solidFill>
                  <a:schemeClr val="tx1"/>
                </a:solidFill>
              </a:rPr>
              <a:t/>
            </a:r>
            <a:br>
              <a:rPr lang="ru-RU" altLang="ru-RU" b="1" i="1" dirty="0">
                <a:solidFill>
                  <a:schemeClr val="tx1"/>
                </a:solidFill>
              </a:rPr>
            </a:br>
            <a:r>
              <a:rPr lang="ru-RU" alt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одного города</a:t>
            </a:r>
            <a:r>
              <a:rPr lang="ru-RU" alt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357297"/>
            <a:ext cx="4646860" cy="5332427"/>
          </a:xfrm>
        </p:spPr>
        <p:txBody>
          <a:bodyPr>
            <a:normAutofit lnSpcReduction="10000"/>
          </a:bodyPr>
          <a:lstStyle/>
          <a:p>
            <a:pPr marL="0" indent="361950" eaLnBrk="1" hangingPunct="1">
              <a:lnSpc>
                <a:spcPct val="80000"/>
              </a:lnSpc>
            </a:pPr>
            <a:endParaRPr lang="ru-RU" altLang="ru-RU" sz="2700" dirty="0" smtClean="0"/>
          </a:p>
          <a:p>
            <a:pPr marL="0" indent="361950" algn="just" eaLnBrk="1" hangingPunct="1">
              <a:buFont typeface="Arial" panose="020B0604020202020204" pitchFamily="34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«Истории одного города» Щедрин поднялся до правительственных верхов: в центре этого произведения — сатирическое изображение взаимоотношений народа и власти, глуповцев и их градоначальников. М.Е.Салтыков - Щедрин убежден, что бюрократическая власть является следствием «несовершеннолетия», гражданской  незрелости народа. </a:t>
            </a:r>
          </a:p>
          <a:p>
            <a:pPr marL="0" indent="361950" eaLnBrk="1" hangingPunct="1"/>
            <a:endParaRPr lang="ru-RU" altLang="ru-RU" sz="2700" b="1" i="1" dirty="0" smtClean="0"/>
          </a:p>
          <a:p>
            <a:pPr marL="0" indent="361950" algn="just" eaLnBrk="1" hangingPunct="1">
              <a:lnSpc>
                <a:spcPct val="80000"/>
              </a:lnSpc>
            </a:pPr>
            <a:endParaRPr lang="ru-RU" altLang="ru-RU" sz="2700" i="1" dirty="0" smtClean="0"/>
          </a:p>
        </p:txBody>
      </p:sp>
      <p:sp>
        <p:nvSpPr>
          <p:cNvPr id="1434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C2E8C78-AD74-46B5-AA78-477BFA7B1621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27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7413" name="Picture 5" descr="C:\Users\Name\Videos\Новая папка\Новая папка\i_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6792"/>
            <a:ext cx="3228975" cy="4695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92099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840363" cy="51593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одного города»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611560" y="1428750"/>
            <a:ext cx="8064896" cy="5072063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произведения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сатирическое изображение взаимоотношений народа и власти.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мысль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«градоначальники секут обывателей, а обыватели трепещут».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Условный рассказчик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архивариус-летописец провинциальной эпохи конца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века, которому многое известно, что происходило позднее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601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562494" cy="648073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Вечно живые сказки 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М.Е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Салтыкова-Щедрина</a:t>
            </a:r>
            <a:endParaRPr lang="ru-RU" sz="4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6192688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85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ChangeArrowheads="1"/>
          </p:cNvSpPr>
          <p:nvPr/>
        </p:nvSpPr>
        <p:spPr bwMode="auto">
          <a:xfrm>
            <a:off x="250825" y="188913"/>
            <a:ext cx="8713788" cy="6408737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0387" name="AutoShape 3"/>
          <p:cNvSpPr>
            <a:spLocks noChangeArrowheads="1"/>
          </p:cNvSpPr>
          <p:nvPr/>
        </p:nvSpPr>
        <p:spPr bwMode="auto">
          <a:xfrm>
            <a:off x="468313" y="333375"/>
            <a:ext cx="8278812" cy="6097588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0388" name="Rectangle 4"/>
          <p:cNvSpPr>
            <a:spLocks noChangeArrowheads="1"/>
          </p:cNvSpPr>
          <p:nvPr/>
        </p:nvSpPr>
        <p:spPr bwMode="auto">
          <a:xfrm>
            <a:off x="611560" y="908720"/>
            <a:ext cx="7993062" cy="556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alt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Его имя останется в истории не только как имя самого великого памфлетиста, которого когда-либо знала Россия, но и как имя великого гражданина, не дававшего ни пощады, ни отдыха угнетателям мысли.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Щедрин действительно жил только своим временем, но как хорошо сказал Гете: "Кто жил для своего времени, тот жил для всех времен."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Софья Ковалевская,  1889 г.</a:t>
            </a:r>
          </a:p>
        </p:txBody>
      </p:sp>
    </p:spTree>
    <p:extLst>
      <p:ext uri="{BB962C8B-B14F-4D97-AF65-F5344CB8AC3E}">
        <p14:creationId xmlns:p14="http://schemas.microsoft.com/office/powerpoint/2010/main" xmlns="" val="4094821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Мои документы\Труфанова\труфанова\1 - 0005.tif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04" t="7347" r="4026"/>
          <a:stretch>
            <a:fillRect/>
          </a:stretch>
        </p:blipFill>
        <p:spPr bwMode="auto">
          <a:xfrm>
            <a:off x="4788024" y="548680"/>
            <a:ext cx="4116457" cy="30243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536504" cy="194421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Коростелева В. Вечно живые сказки Салтыкова-щедрина / В. Коростелева //Сельская жизнь. – 2011. – №4. – 25 янв.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204864"/>
            <a:ext cx="4536504" cy="4464496"/>
          </a:xfrm>
        </p:spPr>
        <p:txBody>
          <a:bodyPr>
            <a:noAutofit/>
          </a:bodyPr>
          <a:lstStyle/>
          <a:p>
            <a:pPr algn="just">
              <a:lnSpc>
                <a:spcPct val="114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 сказочному жанру Щедрин прибегал в своем творчестве часто. Не случайно расцвет этого жанра приходится у Щедрина на 80-е годы. Именно в этот период разгула политической реакции в России сатирику приходилось выискивать форму.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Мои документы\Труфанова\труфанова\1 - 0003.t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3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42" t="1018" r="29069"/>
          <a:stretch>
            <a:fillRect/>
          </a:stretch>
        </p:blipFill>
        <p:spPr bwMode="auto">
          <a:xfrm>
            <a:off x="5436096" y="2060848"/>
            <a:ext cx="3240360" cy="4137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44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Жанровое своеобразие</a:t>
            </a:r>
          </a:p>
        </p:txBody>
      </p:sp>
      <p:sp>
        <p:nvSpPr>
          <p:cNvPr id="4198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347864" y="1340768"/>
            <a:ext cx="5559425" cy="537981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жанровом отношении сказки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М.Е.Салтыкова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-Щедрина сходны с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русской народной сказкой.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аллегоричны,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в них действуют герои-животные, использованы традиционные сказочные приемы: зачины, пословицы и поговорки, постоянные эпитеты, троекратные повторы. Вместе с тем Салтыков-Щедрин значительно расширяет круг сказочных персонажей, а также «индивидуализирует их.</a:t>
            </a:r>
          </a:p>
          <a:p>
            <a:pPr eaLnBrk="1" hangingPunct="1">
              <a:lnSpc>
                <a:spcPct val="90000"/>
              </a:lnSpc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Кроме того, важную роль в сказке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М.Е.Салтыкова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-Щедрина играет мораль – в этом она близка к жанру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басни.</a:t>
            </a:r>
          </a:p>
          <a:p>
            <a:pPr marL="0" indent="0">
              <a:lnSpc>
                <a:spcPct val="90000"/>
              </a:lnSpc>
              <a:buNone/>
            </a:pPr>
            <a:endParaRPr lang="ru-RU" sz="2300" b="1" dirty="0" smtClean="0"/>
          </a:p>
        </p:txBody>
      </p:sp>
      <p:pic>
        <p:nvPicPr>
          <p:cNvPr id="41990" name="Рисунок 3" descr="Повесть о том, как один мужик двух генералов прокормил. Художник Н. Муратов. 1949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484784"/>
            <a:ext cx="3097040" cy="4103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107504" y="5661248"/>
            <a:ext cx="34563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Повесть о том, как один мужик двух генералов прокормил</a:t>
            </a:r>
          </a:p>
        </p:txBody>
      </p:sp>
    </p:spTree>
    <p:extLst>
      <p:ext uri="{BB962C8B-B14F-4D97-AF65-F5344CB8AC3E}">
        <p14:creationId xmlns:p14="http://schemas.microsoft.com/office/powerpoint/2010/main" xmlns="" val="1745088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1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темы</a:t>
            </a:r>
          </a:p>
        </p:txBody>
      </p:sp>
      <p:sp>
        <p:nvSpPr>
          <p:cNvPr id="44042" name="Rectangle 10"/>
          <p:cNvSpPr>
            <a:spLocks noGrp="1"/>
          </p:cNvSpPr>
          <p:nvPr>
            <p:ph type="body" sz="half" idx="4294967295"/>
          </p:nvPr>
        </p:nvSpPr>
        <p:spPr>
          <a:xfrm>
            <a:off x="179389" y="1196975"/>
            <a:ext cx="5904780" cy="53276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Сказки М.Е.Салтыкова-Щедрина объединяет не только жанр, но и общие темы.</a:t>
            </a:r>
          </a:p>
          <a:p>
            <a:pPr eaLnBrk="1" hangingPunct="1">
              <a:buFont typeface="Calibri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Тема власти («Дикий помещик», «Медведь на воеводстве», «Орел-меценат» и др.)</a:t>
            </a:r>
          </a:p>
          <a:p>
            <a:pPr eaLnBrk="1" hangingPunct="1">
              <a:buFont typeface="Calibri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Тема интеллигенции («Премудрый пискарь», «Самоотверженный заяц» и др.)</a:t>
            </a:r>
          </a:p>
          <a:p>
            <a:pPr eaLnBrk="1" hangingPunct="1">
              <a:buFont typeface="Calibri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Тема народа («Повесть о том как один мужик двух генералов прокормил», «Дурак» и др.)</a:t>
            </a:r>
          </a:p>
          <a:p>
            <a:pPr eaLnBrk="1" hangingPunct="1">
              <a:buFont typeface="Calibri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Тема общечеловеческих пороков («Христова ночь»)</a:t>
            </a:r>
            <a:endParaRPr lang="ru-RU" sz="2400" b="1" dirty="0" smtClean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dirty="0" smtClean="0"/>
          </a:p>
        </p:txBody>
      </p:sp>
      <p:pic>
        <p:nvPicPr>
          <p:cNvPr id="44044" name="Рисунок 5" descr="Орел-меценат. Художник Н. Муратов. 1956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28184" y="1484784"/>
            <a:ext cx="2590601" cy="4176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6804248" y="6093296"/>
            <a:ext cx="1814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Орел-меценат</a:t>
            </a:r>
          </a:p>
        </p:txBody>
      </p:sp>
    </p:spTree>
    <p:extLst>
      <p:ext uri="{BB962C8B-B14F-4D97-AF65-F5344CB8AC3E}">
        <p14:creationId xmlns:p14="http://schemas.microsoft.com/office/powerpoint/2010/main" xmlns="" val="1807963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752528" cy="136815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Салтыков-Щедрин М.Е.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С16 Избранное /  М.Е. Салтыков-Щедрин. – М. : Профиздат, 1993. -320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844824"/>
            <a:ext cx="4680520" cy="4536504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книгу вошли знакомые всем со школьной скамьи произведения «Сказки», «Повесть о том, как один мужик двух генералов прокормил», «Пропала совесть», «Дикий помещик», «Коняга» и др.</a:t>
            </a:r>
          </a:p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Сказка о «Диком помещике», который считал, что крестьяне ему не нужны, что они портят воздух, которым дышит его сиятельство, вредит его хозяйству. </a:t>
            </a:r>
          </a:p>
        </p:txBody>
      </p:sp>
      <p:pic>
        <p:nvPicPr>
          <p:cNvPr id="2050" name="Picture 2" descr="D:\Мои документы\Труфанова\труфанова\1 - 001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0431" r="3406" b="4049"/>
          <a:stretch>
            <a:fillRect/>
          </a:stretch>
        </p:blipFill>
        <p:spPr bwMode="auto">
          <a:xfrm rot="16200000">
            <a:off x="4383382" y="1817418"/>
            <a:ext cx="5256584" cy="3295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540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4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>
          <a:xfrm>
            <a:off x="1" y="1083355"/>
            <a:ext cx="9169942" cy="928688"/>
          </a:xfrm>
        </p:spPr>
        <p:txBody>
          <a:bodyPr>
            <a:normAutofit fontScale="25000" lnSpcReduction="20000"/>
          </a:bodyPr>
          <a:lstStyle/>
          <a:p>
            <a:pPr marL="0" indent="352425" algn="ctr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книгой «Сказок» Салтыков-Щедрин работал с</a:t>
            </a:r>
          </a:p>
          <a:p>
            <a:pPr marL="0" indent="352425" algn="ctr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 по1886 год.  </a:t>
            </a:r>
            <a:endParaRPr lang="en-US" sz="9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endParaRPr lang="ru-RU" sz="800" i="1" dirty="0" smtClean="0"/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endParaRPr lang="ru-RU" sz="800" i="1" dirty="0" smtClean="0"/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endParaRPr lang="ru-RU" sz="800" i="1" dirty="0" smtClean="0"/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endParaRPr lang="ru-RU" sz="800" i="1" dirty="0" smtClean="0"/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r>
              <a:rPr lang="ru-RU" sz="800" i="1" dirty="0" smtClean="0"/>
              <a:t>                                                         </a:t>
            </a:r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endParaRPr lang="ru-RU" sz="800" dirty="0" smtClean="0"/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endParaRPr lang="ru-RU" sz="800" dirty="0" smtClean="0"/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endParaRPr lang="ru-RU" sz="800" dirty="0" smtClean="0"/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endParaRPr lang="ru-RU" sz="800" dirty="0" smtClean="0"/>
          </a:p>
          <a:p>
            <a:pPr marL="0" indent="352425" algn="ctr" eaLnBrk="1" hangingPunct="1">
              <a:lnSpc>
                <a:spcPct val="60000"/>
              </a:lnSpc>
              <a:buFont typeface="Arial" charset="0"/>
              <a:buChar char="•"/>
              <a:defRPr/>
            </a:pPr>
            <a:endParaRPr lang="en-US" sz="400" i="1" dirty="0" smtClean="0"/>
          </a:p>
        </p:txBody>
      </p:sp>
      <p:sp>
        <p:nvSpPr>
          <p:cNvPr id="1536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B1DD09F-6B47-46BD-9298-A32A2153A654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34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15365" name="WordArt 8"/>
          <p:cNvSpPr>
            <a:spLocks noChangeArrowheads="1" noChangeShapeType="1" noTextEdit="1"/>
          </p:cNvSpPr>
          <p:nvPr/>
        </p:nvSpPr>
        <p:spPr bwMode="auto">
          <a:xfrm>
            <a:off x="4788024" y="6021288"/>
            <a:ext cx="4104456" cy="674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4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"Повесть о том, как один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4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мужик двух генералов прокормил"</a:t>
            </a:r>
          </a:p>
        </p:txBody>
      </p:sp>
      <p:sp>
        <p:nvSpPr>
          <p:cNvPr id="15366" name="WordArt 9"/>
          <p:cNvSpPr>
            <a:spLocks noChangeArrowheads="1" noChangeShapeType="1" noTextEdit="1"/>
          </p:cNvSpPr>
          <p:nvPr/>
        </p:nvSpPr>
        <p:spPr bwMode="auto">
          <a:xfrm>
            <a:off x="1331640" y="6309320"/>
            <a:ext cx="1590675" cy="338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4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"Дикий помещик"</a:t>
            </a:r>
          </a:p>
        </p:txBody>
      </p:sp>
      <p:pic>
        <p:nvPicPr>
          <p:cNvPr id="18441" name="Picture 9" descr="C:\Users\Name\Videos\Новая папка\Новая папка\0004-004-Povest-o-tom-kak-odin-muzhik-dvukh-generalov-prokormil-Dikij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405652" y="2228799"/>
            <a:ext cx="2595563" cy="3262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2" name="Picture 10" descr="C:\Users\Name\Videos\Новая папка\Новая папка\dikiy-pomeschik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9023" t="2256" r="12030" b="5263"/>
          <a:stretch>
            <a:fillRect/>
          </a:stretch>
        </p:blipFill>
        <p:spPr bwMode="auto">
          <a:xfrm>
            <a:off x="755576" y="2324841"/>
            <a:ext cx="3096344" cy="3582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9" descr="C:\Users\Name\Videos\Новая папка\Новая папка\0004-004-Povest-o-tom-kak-odin-muzhik-dvukh-generalov-prokormil-Dikij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004049" y="2228799"/>
            <a:ext cx="2963614" cy="3724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56958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Проблематика</a:t>
            </a:r>
          </a:p>
        </p:txBody>
      </p:sp>
      <p:sp>
        <p:nvSpPr>
          <p:cNvPr id="4915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3347863" y="1340768"/>
            <a:ext cx="5488161" cy="5112420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Сказки М.Е.Салтыкова-Щедрина отражают то «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особенное патологическое состояние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», в котором находилось русское общество в 80-е годы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века. Однако в них затрагиваются не только социальные проблемы (взаимоотношение народа и правящих кругов, феномен русского либерализма, реформа просвещения), но и общечеловеческие (добро и зло, свобода и долг, правда и ложь, трусость и героизм).</a:t>
            </a:r>
          </a:p>
          <a:p>
            <a:pPr algn="just"/>
            <a:endParaRPr lang="ru-RU" sz="2400" b="1" dirty="0" smtClean="0"/>
          </a:p>
        </p:txBody>
      </p:sp>
      <p:pic>
        <p:nvPicPr>
          <p:cNvPr id="49159" name="Рисунок 3" descr="Премудрый пискарь. Художник А. Каневский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12875"/>
            <a:ext cx="3168506" cy="4752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467544" y="6237312"/>
            <a:ext cx="25707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Премудрый пискарь</a:t>
            </a:r>
          </a:p>
        </p:txBody>
      </p:sp>
    </p:spTree>
    <p:extLst>
      <p:ext uri="{BB962C8B-B14F-4D97-AF65-F5344CB8AC3E}">
        <p14:creationId xmlns:p14="http://schemas.microsoft.com/office/powerpoint/2010/main" xmlns="" val="1398889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8229600" cy="8367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276475"/>
            <a:ext cx="8215313" cy="3862388"/>
          </a:xfrm>
        </p:spPr>
        <p:txBody>
          <a:bodyPr/>
          <a:lstStyle/>
          <a:p>
            <a:pPr marL="0" indent="352425" eaLnBrk="1" hangingPunct="1"/>
            <a:endParaRPr lang="ru-RU" altLang="ru-RU" sz="2800" smtClean="0"/>
          </a:p>
          <a:p>
            <a:pPr marL="0" indent="352425" eaLnBrk="1" hangingPunct="1"/>
            <a:endParaRPr lang="ru-RU" altLang="ru-RU" sz="2800" smtClean="0"/>
          </a:p>
          <a:p>
            <a:pPr marL="0" indent="352425" eaLnBrk="1" hangingPunct="1"/>
            <a:endParaRPr lang="ru-RU" altLang="ru-RU" sz="2800" smtClean="0"/>
          </a:p>
          <a:p>
            <a:pPr marL="0" indent="352425" eaLnBrk="1" hangingPunct="1"/>
            <a:endParaRPr lang="en-US" altLang="ru-RU" sz="2800" smtClean="0"/>
          </a:p>
        </p:txBody>
      </p:sp>
      <p:sp>
        <p:nvSpPr>
          <p:cNvPr id="1638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780465A-1175-4FB3-A0B4-22E6A016D6DB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36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9461" name="Picture 4" descr="Копия (3) Изображение 0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654" y="1516868"/>
            <a:ext cx="3403306" cy="4537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90" name="WordArt 6"/>
          <p:cNvSpPr>
            <a:spLocks noChangeArrowheads="1" noChangeShapeType="1" noTextEdit="1"/>
          </p:cNvSpPr>
          <p:nvPr/>
        </p:nvSpPr>
        <p:spPr bwMode="auto">
          <a:xfrm>
            <a:off x="827584" y="6165304"/>
            <a:ext cx="2520776" cy="3443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4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"Медведь на воеводстве"</a:t>
            </a:r>
          </a:p>
        </p:txBody>
      </p:sp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5868144" y="6237312"/>
            <a:ext cx="2304429" cy="3443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4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"Премудрый пискарь"</a:t>
            </a:r>
          </a:p>
        </p:txBody>
      </p:sp>
      <p:pic>
        <p:nvPicPr>
          <p:cNvPr id="19465" name="Picture 9" descr="C:\Users\Name\Videos\Новая папка\Новая папка\premudryy_piskar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615" y="1557338"/>
            <a:ext cx="3258153" cy="4391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61142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8229600" cy="792088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Художественные особенности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4294967295"/>
          </p:nvPr>
        </p:nvSpPr>
        <p:spPr>
          <a:xfrm>
            <a:off x="323528" y="1412776"/>
            <a:ext cx="8534400" cy="50704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Важнейшими художественными особенностями сказок М.Е.Салтыкова-Щедрина являются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ирония,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гипербола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гротеск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Большую роль в сказках играет также прием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антитезы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философские рассуждения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(например, сказка «Медведь на воеводстве» начинается с предисловия: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Злодейства крупные и серьезные нередко именуются блестящими в качестве таковых заносятся на скрижали Истории. Злодейства же малые и шуточные именуются срамными и не только Историю в заблуждение не водят, но и от современников не получают похвалы»).</a:t>
            </a:r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465901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/>
          </p:cNvSpPr>
          <p:nvPr>
            <p:ph type="body" idx="4294967295"/>
          </p:nvPr>
        </p:nvSpPr>
        <p:spPr>
          <a:xfrm>
            <a:off x="179512" y="188913"/>
            <a:ext cx="8784975" cy="640843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Ирония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тонкая, скрытая насмешка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в сказке «Премудрый пискарь»: «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сласть щуке глотать хворого, умирающего пискаря, да к тому же еще премудрого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Гипербола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преувеличение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(например, в сказке «Дикий помещик»: «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Думает каких он коров разведет, что ни кожи ни мяса, а все одно молоко, все молоко!»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Гротеск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комическое, основанное на резких контрастах и преувеличениях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в сказке «Повесть о том как один мужик двух генералов прокормил»: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«Мужичина до того изловчился, что стал даже в пригоршне суп варить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Антитеза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противопоставление, противоположность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(многие из них построены на взаимоотношениях героев-антагонистов: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мужик – генерал, заяц – волк, карась – щука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665932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8683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Жизненное кредо писателя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643438" y="1357313"/>
            <a:ext cx="4143375" cy="5500687"/>
          </a:xfrm>
        </p:spPr>
        <p:txBody>
          <a:bodyPr rtlCol="0">
            <a:normAutofit lnSpcReduction="10000"/>
          </a:bodyPr>
          <a:lstStyle/>
          <a:p>
            <a:pPr marL="0" indent="381000" algn="just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 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Своему врачу и другу Н.А.Белоголовому признавался: «Я глубоко счастлив. Не одна болезнь, но и вся вообще  обстановка  до такой степени   поддерживает во мне  раздражительность, что я ни одной минуты льготной не знаю».  </a:t>
            </a:r>
          </a:p>
        </p:txBody>
      </p:sp>
      <p:sp>
        <p:nvSpPr>
          <p:cNvPr id="1741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474BB17-7830-4A4F-B4F7-3FBDEEC4E93E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39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0486" name="Picture 6" descr="C:\Users\Name\Videos\Новая папка\Новая папка\image001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323528" y="1628800"/>
            <a:ext cx="4176464" cy="4743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04217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7028184" cy="1557338"/>
          </a:xfrm>
        </p:spPr>
        <p:txBody>
          <a:bodyPr>
            <a:normAutofit/>
          </a:bodyPr>
          <a:lstStyle/>
          <a:p>
            <a:pPr algn="r" eaLnBrk="1" hangingPunct="1"/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Дом, где родился будущий писатель.</a:t>
            </a:r>
            <a:b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Имение Спас-Угол.</a:t>
            </a:r>
            <a:endParaRPr lang="ru-RU" sz="320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476250"/>
            <a:ext cx="2438400" cy="5772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 в окружении «всех ужасов крепостного права».</a:t>
            </a:r>
          </a:p>
        </p:txBody>
      </p:sp>
      <p:pic>
        <p:nvPicPr>
          <p:cNvPr id="39937" name="Picture 1" descr="&quot;Дом, где родился М. Е. Салтыков-Щедрин (имение Спас-Угол). С акварели Д. Афанасьева начала 900-х годов.&quot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102" r="1102"/>
          <a:stretch>
            <a:fillRect/>
          </a:stretch>
        </p:blipFill>
        <p:spPr>
          <a:xfrm>
            <a:off x="3059113" y="609600"/>
            <a:ext cx="5808662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" descr="&quot;М. Е. Салтыков-Щедрин в раннем детстве. С портрета крепостного художника Льва Григорьева.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97200"/>
            <a:ext cx="2520950" cy="3360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0557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320480" cy="136815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Казарезов В. Крепостная старина / В. Казарезов // Сельская жизнь. – 2014. - №34. – 28авг.-3сент.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16832"/>
            <a:ext cx="4176464" cy="4824536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Салтыков-щедрин хорошо знал жизнь крестьян, его мать владела тремя тысячами душ крепостных, поэтому его произведения являются достоверным источником для изучения российской сельской действительности пред реформенного и пореформенного периодов. С отменной крепостного права Салтыков-Щедрин написал произведение «Пошехонская старина», названная эпопеей крестьянского быта.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Мои документы\Труфанова\труфанова\1 - 000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04" t="7347" r="4026"/>
          <a:stretch>
            <a:fillRect/>
          </a:stretch>
        </p:blipFill>
        <p:spPr bwMode="auto">
          <a:xfrm>
            <a:off x="4860032" y="836712"/>
            <a:ext cx="4116457" cy="3024337"/>
          </a:xfrm>
          <a:prstGeom prst="rect">
            <a:avLst/>
          </a:prstGeom>
          <a:noFill/>
        </p:spPr>
      </p:pic>
      <p:pic>
        <p:nvPicPr>
          <p:cNvPr id="6147" name="Picture 3" descr="D:\Мои документы\Труфанова\труфанова\1 - 0006.tif"/>
          <p:cNvPicPr>
            <a:picLocks noChangeAspect="1" noChangeArrowheads="1"/>
          </p:cNvPicPr>
          <p:nvPr/>
        </p:nvPicPr>
        <p:blipFill>
          <a:blip r:embed="rId4" cstate="print">
            <a:lum bright="3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128" t="8192" r="2636" b="-336"/>
          <a:stretch>
            <a:fillRect/>
          </a:stretch>
        </p:blipFill>
        <p:spPr bwMode="auto">
          <a:xfrm>
            <a:off x="4499992" y="2420888"/>
            <a:ext cx="4386641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47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680520" cy="200382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Ш5Р1 Русские писатели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века о Р89 своих произведения: Хрестоматия историко-литературных материалов / сост. И.Е. Каплан. – М. : Новая школа, 1995. – 208 с.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348880"/>
            <a:ext cx="4896544" cy="396044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Книга знакомит с оценками, которые давали своим творениям Пушкин, Гоголь, Л. Толстой, Чехов и другие писатели. В неё включены фрагменты из их писем и статей, раскрывающих смысл и своеобразие многих стихотворений, романов, пьес. В авторских признаниях выявляется личность писателя, его высокая духовная культура и благородство натуры.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Мои документы\Труфанова\труфанова\1 - 002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468" t="19634" r="5609" b="14880"/>
          <a:stretch>
            <a:fillRect/>
          </a:stretch>
        </p:blipFill>
        <p:spPr bwMode="auto">
          <a:xfrm rot="16200000">
            <a:off x="5086645" y="1330179"/>
            <a:ext cx="4515325" cy="2952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D:\Мои документы\Труфанова\труфанова\1 - 0028.tif"/>
          <p:cNvPicPr>
            <a:picLocks noChangeAspect="1" noChangeArrowheads="1"/>
          </p:cNvPicPr>
          <p:nvPr/>
        </p:nvPicPr>
        <p:blipFill rotWithShape="1">
          <a:blip r:embed="rId3" cstate="print"/>
          <a:srcRect l="4272" t="733" r="49506" b="3344"/>
          <a:stretch/>
        </p:blipFill>
        <p:spPr bwMode="auto">
          <a:xfrm>
            <a:off x="5364088" y="2508966"/>
            <a:ext cx="2592288" cy="3639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0865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785812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Смерть</a:t>
            </a:r>
            <a:r>
              <a:rPr lang="ru-RU" alt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М.Е. Салтыкова-Щедрина</a:t>
            </a:r>
            <a:endParaRPr lang="ru-RU" altLang="ru-RU" sz="4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071563"/>
            <a:ext cx="8352928" cy="917277"/>
          </a:xfrm>
        </p:spPr>
        <p:txBody>
          <a:bodyPr>
            <a:normAutofit/>
          </a:bodyPr>
          <a:lstStyle/>
          <a:p>
            <a:pPr marL="457200" indent="-457200"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апреля 1889 года перестало биться сердце великого</a:t>
            </a:r>
          </a:p>
          <a:p>
            <a:pPr marL="457200" indent="-457200"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писателя-демократа.</a:t>
            </a:r>
          </a:p>
        </p:txBody>
      </p:sp>
      <p:sp>
        <p:nvSpPr>
          <p:cNvPr id="1843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949EDE4-3B63-426F-B6E7-D23AB055B1F2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42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1509" name="Picture 4" descr="Копия Изображение 0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132856"/>
            <a:ext cx="5932574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6309320"/>
            <a:ext cx="91440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90000"/>
              </a:lnSpc>
            </a:pP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Комната, где жил и умер М.Е. Салтыков-Щедрина</a:t>
            </a:r>
            <a:endParaRPr lang="ru-RU" altLang="ru-RU" sz="1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801967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C:\Users\Name\Videos\Новая папка\Новая папка\skachat_prezentaciya_o_velikobritanii_523_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123" t="50919" r="4688" b="6250"/>
          <a:stretch/>
        </p:blipFill>
        <p:spPr bwMode="auto">
          <a:xfrm>
            <a:off x="6804248" y="3284984"/>
            <a:ext cx="2339752" cy="335699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8229600" cy="45811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4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творчества писателя</a:t>
            </a:r>
          </a:p>
        </p:txBody>
      </p:sp>
      <p:sp>
        <p:nvSpPr>
          <p:cNvPr id="1946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7636573-0D11-4272-8D1C-67CC948F3771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43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916832"/>
            <a:ext cx="62646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Салтыкова-Щедрина отразило все важнейшие общественно-политические процессы второй половины </a:t>
            </a:r>
            <a:r>
              <a:rPr lang="en-US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века. Его сатира провидела далеко вперёд.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09635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8" name="Picture 4" descr="im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7237"/>
            <a:ext cx="7704138" cy="4536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5749" name="Rectangle 5"/>
          <p:cNvSpPr>
            <a:spLocks noChangeArrowheads="1"/>
          </p:cNvSpPr>
          <p:nvPr/>
        </p:nvSpPr>
        <p:spPr bwMode="auto">
          <a:xfrm>
            <a:off x="250825" y="5013178"/>
            <a:ext cx="889317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Музей М.Е. Салтыкова-Щедрина в Твери - первый в нашей стране музей писателя-сатирика, открыт в 150-летнему юбилею в мемориальном доме, в котором Салтыков-Щедрин два года, находясь на посту вице-губернатора Твери.</a:t>
            </a:r>
          </a:p>
        </p:txBody>
      </p:sp>
    </p:spTree>
    <p:extLst>
      <p:ext uri="{BB962C8B-B14F-4D97-AF65-F5344CB8AC3E}">
        <p14:creationId xmlns:p14="http://schemas.microsoft.com/office/powerpoint/2010/main" xmlns="" val="1866638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4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61" name="Picture 5" descr="в ряза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673475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3462" name="Rectangle 6"/>
          <p:cNvSpPr>
            <a:spLocks noChangeArrowheads="1"/>
          </p:cNvSpPr>
          <p:nvPr/>
        </p:nvSpPr>
        <p:spPr bwMode="auto">
          <a:xfrm>
            <a:off x="4211961" y="1268413"/>
            <a:ext cx="4752528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14.04.2008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В центре Рязани, ну улице Николо - дворянской появился новый памятник – бюст Михаила Евграфовича Салтыкова-Щедрина. Дата открытия памятника символично совпала с вступлением в должность 150 лет тому назад вице-губернатора Рязанской губернии Салтыкова-Щедрина и… последним рабочим днём губернатора Георгия Ивановича Шпака.</a:t>
            </a:r>
          </a:p>
        </p:txBody>
      </p:sp>
      <p:sp>
        <p:nvSpPr>
          <p:cNvPr id="403465" name="Text Box 9"/>
          <p:cNvSpPr txBox="1">
            <a:spLocks noChangeArrowheads="1"/>
          </p:cNvSpPr>
          <p:nvPr/>
        </p:nvSpPr>
        <p:spPr bwMode="auto">
          <a:xfrm>
            <a:off x="395536" y="410152"/>
            <a:ext cx="82809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Рязань 1858-1860</a:t>
            </a:r>
          </a:p>
        </p:txBody>
      </p:sp>
    </p:spTree>
    <p:extLst>
      <p:ext uri="{BB962C8B-B14F-4D97-AF65-F5344CB8AC3E}">
        <p14:creationId xmlns:p14="http://schemas.microsoft.com/office/powerpoint/2010/main" xmlns="" val="3278802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3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03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2" grpId="0"/>
      <p:bldP spid="40346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2636912"/>
            <a:ext cx="4214366" cy="1439888"/>
          </a:xfrm>
          <a:noFill/>
          <a:ln/>
        </p:spPr>
        <p:txBody>
          <a:bodyPr>
            <a:noAutofit/>
          </a:bodyPr>
          <a:lstStyle/>
          <a:p>
            <a:pPr algn="just"/>
            <a:r>
              <a:rPr lang="ru-RU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Надгробие на могиле М.Е. Салтыкова-Щедрина.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Похоронен на Волковом кладбище в Санкт-Петербурге, рядом с могилой И.С.Тургенева – по завещанию Салтыкова-Щедрина</a:t>
            </a:r>
          </a:p>
        </p:txBody>
      </p:sp>
      <p:pic>
        <p:nvPicPr>
          <p:cNvPr id="416773" name="Picture 5" descr="saltikov-shedri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744416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1299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i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 как </a:t>
            </a:r>
            <a:r>
              <a:rPr lang="ru-RU" sz="4800" b="1" i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  <a:br>
              <a:rPr lang="ru-RU" sz="4800" b="1" i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8"/>
          <a:stretch/>
        </p:blipFill>
        <p:spPr bwMode="auto">
          <a:xfrm>
            <a:off x="1619672" y="1916832"/>
            <a:ext cx="5673468" cy="3919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6021288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a typeface="+mj-ea"/>
                <a:cs typeface="+mj-cs"/>
              </a:rPr>
              <a:t>Дом, в котором жил Е.М. Салтыков-Щедрин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23784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1383" y="404664"/>
            <a:ext cx="8352928" cy="112873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 </a:t>
            </a:r>
            <a:r>
              <a:rPr lang="ru-RU" alt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Евграф </a:t>
            </a:r>
            <a:r>
              <a:rPr lang="ru-RU" alt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 Салтыков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03238" y="1196752"/>
            <a:ext cx="8640762" cy="5832475"/>
          </a:xfrm>
        </p:spPr>
        <p:txBody>
          <a:bodyPr/>
          <a:lstStyle/>
          <a:p>
            <a:pPr marL="0" indent="365125" eaLnBrk="1" hangingPunct="1">
              <a:lnSpc>
                <a:spcPct val="80000"/>
              </a:lnSpc>
            </a:pPr>
            <a:endParaRPr lang="ru-RU" altLang="ru-RU" b="1" i="1" dirty="0" smtClean="0"/>
          </a:p>
          <a:p>
            <a:pPr marL="0" indent="365125" eaLnBrk="1" hangingPunct="1">
              <a:lnSpc>
                <a:spcPct val="80000"/>
              </a:lnSpc>
            </a:pPr>
            <a:endParaRPr lang="ru-RU" altLang="ru-RU" b="1" i="1" dirty="0" smtClean="0"/>
          </a:p>
          <a:p>
            <a:pPr marL="0" indent="365125" eaLnBrk="1" hangingPunct="1">
              <a:lnSpc>
                <a:spcPct val="80000"/>
              </a:lnSpc>
            </a:pPr>
            <a:endParaRPr lang="ru-RU" altLang="ru-RU" dirty="0" smtClean="0"/>
          </a:p>
        </p:txBody>
      </p:sp>
      <p:sp>
        <p:nvSpPr>
          <p:cNvPr id="307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7789DF6-7DE3-45A5-B489-C57A69DBBB13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6149" name="Picture 5" descr="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3312368" cy="4530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3707904" y="1785938"/>
            <a:ext cx="489654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kumimoji="0" lang="ru-RU" altLang="ru-RU" sz="28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«Отец был по тогдашнему времени  порядочно образован ... Вовсе не имел практического смысла и любил разводить на бобах. В семействе нашем царствовала не то чтобы скупость, а какое-то упорное </a:t>
            </a:r>
            <a:r>
              <a:rPr kumimoji="0" lang="ru-RU" altLang="ru-RU" sz="2800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скопидомство».                               	</a:t>
            </a:r>
            <a:r>
              <a:rPr kumimoji="0" lang="ru-RU" altLang="ru-RU" sz="2800" b="1" i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М.Е.Салтыков-Щедрин</a:t>
            </a:r>
            <a:endParaRPr kumimoji="0" lang="ru-RU" altLang="ru-RU" sz="28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88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642938"/>
            <a:ext cx="8391276" cy="76983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</a:t>
            </a: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Михайловна Забелина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707904" y="1500188"/>
            <a:ext cx="5040559" cy="4943475"/>
          </a:xfrm>
        </p:spPr>
        <p:txBody>
          <a:bodyPr>
            <a:normAutofit fontScale="92500" lnSpcReduction="10000"/>
          </a:bodyPr>
          <a:lstStyle/>
          <a:p>
            <a:pPr marL="0" indent="365125" eaLnBrk="1" hangingPunct="1">
              <a:lnSpc>
                <a:spcPct val="80000"/>
              </a:lnSpc>
            </a:pPr>
            <a:endParaRPr lang="ru-RU" altLang="ru-RU" sz="2200" b="1" i="1" dirty="0" smtClean="0"/>
          </a:p>
          <a:p>
            <a:pPr marL="0" indent="365125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000" b="1" i="1" dirty="0" smtClean="0"/>
              <a:t>    </a:t>
            </a:r>
            <a:r>
              <a:rPr lang="ru-RU" alt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Мать, Ольга Михайловна Забелина , воспитанием детей не  утруждал себя , все её силы были направлены на  приобретательство.</a:t>
            </a:r>
          </a:p>
          <a:p>
            <a:pPr marL="0" indent="365125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«Она являлась между нами только  тогда, когда, по жалобе гувернанток,     ей  приходилось карать. Являлась гневная, неумолимая, с закушенною нижнею  губою, решительная на руку, </a:t>
            </a:r>
            <a:r>
              <a:rPr lang="ru-RU" alt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злая».</a:t>
            </a:r>
          </a:p>
          <a:p>
            <a:pPr marL="0" indent="365125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М.Е.Салтыков-Щедрин</a:t>
            </a:r>
            <a:endParaRPr lang="ru-RU" altLang="ru-RU" sz="3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BE894E3-CC78-40C6-9DE6-FA5A7ABD864A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7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7173" name="Picture 4" descr="Изображение 0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096344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89471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4752528" cy="171579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Ш5(2) Русская литература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XIX-XX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веков: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Р89     В 2 т. Т. 1. Русская литература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века / Сост. и науч. ред. Б.С. Бугров, М.М. Голубков. – 2-е изд., доп. и перераб. – М. : Аспект Пресс, 2000. – 428 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4824536" cy="432048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Издание включает в себя два тома, посвящённые соответственно русской литературе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вв. Каждый том представляет собой собрание монографических глав о писателях. Все главы построены по одному и тому же композиционному принципу: сначала даётся общая характеристика творческого пути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писателя.</a:t>
            </a:r>
            <a:endParaRPr lang="ru-RU" sz="2400" dirty="0"/>
          </a:p>
        </p:txBody>
      </p:sp>
      <p:pic>
        <p:nvPicPr>
          <p:cNvPr id="1027" name="Picture 3" descr="D:\Мои документы\Труфанова\труфанова\1 - 002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83" t="9477" r="18490" b="21606"/>
          <a:stretch>
            <a:fillRect/>
          </a:stretch>
        </p:blipFill>
        <p:spPr bwMode="auto">
          <a:xfrm>
            <a:off x="5364088" y="642981"/>
            <a:ext cx="3347864" cy="5738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290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C:\Users\Name\Videos\Новая папка\Новая папка\skachat_prezentaciya_o_velikobritanii_523_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837" t="49081" r="4688" b="8657"/>
          <a:stretch/>
        </p:blipFill>
        <p:spPr bwMode="auto">
          <a:xfrm>
            <a:off x="7380312" y="4005064"/>
            <a:ext cx="1763688" cy="266429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8229600" cy="10001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Впечатления о детстве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0" y="1408113"/>
            <a:ext cx="9144000" cy="5449887"/>
          </a:xfrm>
        </p:spPr>
        <p:txBody>
          <a:bodyPr>
            <a:normAutofit fontScale="92500"/>
          </a:bodyPr>
          <a:lstStyle/>
          <a:p>
            <a:pPr marL="0" indent="352425"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Евграфович не любил вспоминать о своем   детстве, а когда это волей-неволей случалось, воспоминания окрашивались неизменной горечью. Под крышей родительского дома ему не суждено было испытать ни поэзии детства, ни семейного тепла и участия. Семейная драма осложнилась драмой общественной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149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F465E79-E6D7-47D2-9AA6-2B4272A76782}" type="slidenum">
              <a:rPr lang="ru-RU" altLang="ru-RU" sz="1200">
                <a:solidFill>
                  <a:srgbClr val="898989"/>
                </a:solidFill>
              </a:rPr>
              <a:pPr eaLnBrk="1" hangingPunct="1"/>
              <a:t>9</a:t>
            </a:fld>
            <a:endParaRPr lang="ru-RU" altLang="ru-RU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380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2043</Words>
  <Application>Microsoft Office PowerPoint</Application>
  <PresentationFormat>Экран (4:3)</PresentationFormat>
  <Paragraphs>159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Тема Office</vt:lpstr>
      <vt:lpstr>1_Office Theme</vt:lpstr>
      <vt:lpstr>Очерк жизни  и творчества Михаила Евграфовича Салтыкова-Щедрина (1826-1889) </vt:lpstr>
      <vt:lpstr>Я люблю Россию  до боли сердечной…</vt:lpstr>
      <vt:lpstr>Слайд 3</vt:lpstr>
      <vt:lpstr>Дом, где родился будущий писатель. Имение Спас-Угол.</vt:lpstr>
      <vt:lpstr>Биография как исследование </vt:lpstr>
      <vt:lpstr>Отец  Евграф Васильевич Салтыков</vt:lpstr>
      <vt:lpstr>Мать  Ольга Михайловна Забелина</vt:lpstr>
      <vt:lpstr>Ш5(2) Русская литература XIX-XX веков: Р89     В 2 т. Т. 1. Русская литература XIX века / Сост. и науч. ред. Б.С. Бугров, М.М. Голубков. – 2-е изд., доп. и перераб. – М. : Аспект Пресс, 2000. – 428 с.</vt:lpstr>
      <vt:lpstr>Впечатления о детстве</vt:lpstr>
      <vt:lpstr>Образование </vt:lpstr>
      <vt:lpstr>Ч-33 Руденская С.Д.  Р83 Царскосельский – Александровский лицей. 1811-1917 / С.Д. Руденская . – СПб. : Лениздат, 1999. – 511 с.</vt:lpstr>
      <vt:lpstr>Сатирическая классика </vt:lpstr>
      <vt:lpstr>Ш4Р1 Салтыков-Щедрин М.Е.  С16 Сочинения: в 10 т. Т.2. Попандуры и помпадурши / М.Е. Салтыков-Щедрин. – М.  : Правда, 1988. – 544 с.</vt:lpstr>
      <vt:lpstr>Ш4Р1 Салтыков-Щедрин М.Е.  С16 Сочинения: в 10 т. Т.5. Благонамеренные речи / М.Е. Салтыков-Щедрин. – М. : Правда, 1988. – 548 с.</vt:lpstr>
      <vt:lpstr>Ш4Р1 Салтыков-Щедрин М.Е.  С16 Сочинения: в 10 т. Т.8. Современная Идиллия / М.Е. Салтыков-Щедрин. – М. : Правда, 1988. – 576 с.</vt:lpstr>
      <vt:lpstr>Ш4Р1 Салтыков-Щедрин М.Е.  С16 Сочинения: в 10 т. Т.10. Пошехонская старина / М.Е. Салтыков-Щедрин. – М.  Правда, 1988. – 576 с.</vt:lpstr>
      <vt:lpstr>Ш4Р1 Салтыков-Щедрин М.Е.  С16 Сочинения в 20 т. Т. 14. За рубежом. Письма к тётеньке / М.Е. Салтыков-щедрин. –М. : «Худож. лит.», 1972. – 704 с.</vt:lpstr>
      <vt:lpstr>Вятский плен</vt:lpstr>
      <vt:lpstr>«Вятский плен»</vt:lpstr>
      <vt:lpstr>Слайд 20</vt:lpstr>
      <vt:lpstr>Слайд 21</vt:lpstr>
      <vt:lpstr>Слайд 22</vt:lpstr>
      <vt:lpstr>Возвращение из ссылки</vt:lpstr>
      <vt:lpstr>Ш4Р1 Салтыков-Щедрин М.Е.  С16 Господа Головлевы: роман / М.Е. Салтыков-Щедрин. – М. : Худож. лит., 1989. – 303 с.</vt:lpstr>
      <vt:lpstr>Елизаветина И. Русский классик о дне сегодняшнем / И. Елизаветина //Сельская жизнь. – 2015. - №31. – 6-12 авг.</vt:lpstr>
      <vt:lpstr>Ш4Р1 Салтыков-Щедрин М.Е.  С16 История одного города. Невинные рассказы. Сатиры в прозе / М. Е. Салтыков-Щедрин. – М. : Правда, 1989. – 480 с. </vt:lpstr>
      <vt:lpstr> «История одного города»</vt:lpstr>
      <vt:lpstr>«История одного города»</vt:lpstr>
      <vt:lpstr>Вечно живые сказки  М.Е. Салтыкова-Щедрина</vt:lpstr>
      <vt:lpstr>Коростелева В. Вечно живые сказки Салтыкова-щедрина / В. Коростелева //Сельская жизнь. – 2011. – №4. – 25 янв.</vt:lpstr>
      <vt:lpstr>Жанровое своеобразие</vt:lpstr>
      <vt:lpstr>Основные темы</vt:lpstr>
      <vt:lpstr>Ш4Р1 Салтыков-Щедрин М.Е.   С16 Избранное /  М.Е. Салтыков-Щедрин. – М. : Профиздат, 1993. -320 с.</vt:lpstr>
      <vt:lpstr>Сказки</vt:lpstr>
      <vt:lpstr>Проблематика</vt:lpstr>
      <vt:lpstr>Сказки</vt:lpstr>
      <vt:lpstr>Художественные особенности</vt:lpstr>
      <vt:lpstr>Слайд 38</vt:lpstr>
      <vt:lpstr>Жизненное кредо писателя</vt:lpstr>
      <vt:lpstr>Казарезов В. Крепостная старина / В. Казарезов // Сельская жизнь. – 2014. - №34. – 28авг.-3сент.</vt:lpstr>
      <vt:lpstr>Ш5Р1 Русские писатели XIX века о Р89 своих произведения: Хрестоматия историко-литературных материалов / сост. И.Е. Каплан. – М. : Новая школа, 1995. – 208 с. </vt:lpstr>
      <vt:lpstr>Смерть М.Е. Салтыкова-Щедрина</vt:lpstr>
      <vt:lpstr>Значение творчества писателя</vt:lpstr>
      <vt:lpstr>Слайд 44</vt:lpstr>
      <vt:lpstr>Слайд 45</vt:lpstr>
      <vt:lpstr>Надгробие на могиле М.Е. Салтыкова-Щедрина.   Похоронен на Волковом кладбище в Санкт-Петербурге, рядом с могилой И.С.Тургенева – по завещанию Салтыкова-Щедрина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Антоненко Лариса Валентиновн</dc:creator>
  <cp:lastModifiedBy>anichina</cp:lastModifiedBy>
  <cp:revision>59</cp:revision>
  <dcterms:created xsi:type="dcterms:W3CDTF">2016-02-11T08:53:43Z</dcterms:created>
  <dcterms:modified xsi:type="dcterms:W3CDTF">2016-02-12T05:52:45Z</dcterms:modified>
</cp:coreProperties>
</file>